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72" r:id="rId3"/>
    <p:sldId id="308" r:id="rId4"/>
    <p:sldId id="304" r:id="rId5"/>
    <p:sldId id="300" r:id="rId6"/>
    <p:sldId id="298" r:id="rId7"/>
    <p:sldId id="299" r:id="rId8"/>
    <p:sldId id="301" r:id="rId9"/>
    <p:sldId id="302" r:id="rId10"/>
    <p:sldId id="305" r:id="rId11"/>
    <p:sldId id="306" r:id="rId12"/>
    <p:sldId id="303" r:id="rId13"/>
    <p:sldId id="297" r:id="rId14"/>
    <p:sldId id="307" r:id="rId15"/>
    <p:sldId id="309" r:id="rId16"/>
    <p:sldId id="296" r:id="rId17"/>
  </p:sldIdLst>
  <p:sldSz cx="12192000" cy="6858000"/>
  <p:notesSz cx="6858000" cy="9144000"/>
  <p:photoAlbum showCaptions="1" layout="2pic"/>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qafmKEH9hRSAJfQD++AbdQ==" hashData="vz3g22cnBu+b+QHbwp5XFvl3XpWzv1/LgRraJo5y+GpFzAU1NyFAgGGJ+l6ooif8qC+5rH5WRpedV/t2NSUXXg=="/>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tila Soyluoglu" initials="AS" lastIdx="1" clrIdx="0">
    <p:extLst>
      <p:ext uri="{19B8F6BF-5375-455C-9EA6-DF929625EA0E}">
        <p15:presenceInfo xmlns:p15="http://schemas.microsoft.com/office/powerpoint/2012/main" userId="b37c64748edea90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76" autoAdjust="0"/>
    <p:restoredTop sz="94660"/>
  </p:normalViewPr>
  <p:slideViewPr>
    <p:cSldViewPr snapToGrid="0">
      <p:cViewPr varScale="1">
        <p:scale>
          <a:sx n="68" d="100"/>
          <a:sy n="68" d="100"/>
        </p:scale>
        <p:origin x="87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C23149D-5B94-4F66-A58F-7AE20FD2F029}" type="datetimeFigureOut">
              <a:rPr lang="de-DE" smtClean="0"/>
              <a:t>08.03.2017</a:t>
            </a:fld>
            <a:endParaRPr lang="de-DE"/>
          </a:p>
        </p:txBody>
      </p:sp>
      <p:sp>
        <p:nvSpPr>
          <p:cNvPr id="5" name="Footer Placeholder 4"/>
          <p:cNvSpPr>
            <a:spLocks noGrp="1"/>
          </p:cNvSpPr>
          <p:nvPr>
            <p:ph type="ftr" sz="quarter" idx="11"/>
          </p:nvPr>
        </p:nvSpPr>
        <p:spPr>
          <a:xfrm>
            <a:off x="2416500" y="329307"/>
            <a:ext cx="4973915" cy="309201"/>
          </a:xfrm>
        </p:spPr>
        <p:txBody>
          <a:bodyPr/>
          <a:lstStyle/>
          <a:p>
            <a:endParaRPr lang="de-DE"/>
          </a:p>
        </p:txBody>
      </p:sp>
      <p:sp>
        <p:nvSpPr>
          <p:cNvPr id="6" name="Slide Number Placeholder 5"/>
          <p:cNvSpPr>
            <a:spLocks noGrp="1"/>
          </p:cNvSpPr>
          <p:nvPr>
            <p:ph type="sldNum" sz="quarter" idx="12"/>
          </p:nvPr>
        </p:nvSpPr>
        <p:spPr>
          <a:xfrm>
            <a:off x="1437664" y="798973"/>
            <a:ext cx="811019" cy="503578"/>
          </a:xfrm>
        </p:spPr>
        <p:txBody>
          <a:bodyPr/>
          <a:lstStyle/>
          <a:p>
            <a:fld id="{8073F9EF-F414-4B55-A81A-8AC4D1B88109}" type="slidenum">
              <a:rPr lang="de-DE" smtClean="0"/>
              <a:t>‹#›</a:t>
            </a:fld>
            <a:endParaRPr lang="de-DE"/>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81608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C23149D-5B94-4F66-A58F-7AE20FD2F029}" type="datetimeFigureOut">
              <a:rPr lang="de-DE" smtClean="0"/>
              <a:t>08.03.2017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073F9EF-F414-4B55-A81A-8AC4D1B88109}" type="slidenum">
              <a:rPr lang="de-DE" smtClean="0"/>
              <a:t>‹#›</a:t>
            </a:fld>
            <a:endParaRPr lang="de-DE"/>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8094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C23149D-5B94-4F66-A58F-7AE20FD2F029}" type="datetimeFigureOut">
              <a:rPr lang="de-DE" smtClean="0"/>
              <a:t>08.03.2017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073F9EF-F414-4B55-A81A-8AC4D1B88109}" type="slidenum">
              <a:rPr lang="de-DE" smtClean="0"/>
              <a:t>‹#›</a:t>
            </a:fld>
            <a:endParaRPr lang="de-DE"/>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80910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C23149D-5B94-4F66-A58F-7AE20FD2F029}" type="datetimeFigureOut">
              <a:rPr lang="de-DE" smtClean="0"/>
              <a:t>08.03.2017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073F9EF-F414-4B55-A81A-8AC4D1B88109}" type="slidenum">
              <a:rPr lang="de-DE" smtClean="0"/>
              <a:t>‹#›</a:t>
            </a:fld>
            <a:endParaRPr lang="de-DE"/>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1787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C23149D-5B94-4F66-A58F-7AE20FD2F029}" type="datetimeFigureOut">
              <a:rPr lang="de-DE" smtClean="0"/>
              <a:t>08.03.2017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8073F9EF-F414-4B55-A81A-8AC4D1B88109}" type="slidenum">
              <a:rPr lang="de-DE" smtClean="0"/>
              <a:t>‹#›</a:t>
            </a:fld>
            <a:endParaRPr lang="de-DE"/>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5473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C23149D-5B94-4F66-A58F-7AE20FD2F029}" type="datetimeFigureOut">
              <a:rPr lang="de-DE" smtClean="0"/>
              <a:t>08.03.2017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073F9EF-F414-4B55-A81A-8AC4D1B88109}" type="slidenum">
              <a:rPr lang="de-DE" smtClean="0"/>
              <a:t>‹#›</a:t>
            </a:fld>
            <a:endParaRPr lang="de-DE"/>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065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C23149D-5B94-4F66-A58F-7AE20FD2F029}" type="datetimeFigureOut">
              <a:rPr lang="de-DE" smtClean="0"/>
              <a:t>08.03.2017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8073F9EF-F414-4B55-A81A-8AC4D1B88109}" type="slidenum">
              <a:rPr lang="de-DE" smtClean="0"/>
              <a:t>‹#›</a:t>
            </a:fld>
            <a:endParaRPr lang="de-DE"/>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2224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4C23149D-5B94-4F66-A58F-7AE20FD2F029}" type="datetimeFigureOut">
              <a:rPr lang="de-DE" smtClean="0"/>
              <a:t>08.03.2017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8073F9EF-F414-4B55-A81A-8AC4D1B88109}" type="slidenum">
              <a:rPr lang="de-DE" smtClean="0"/>
              <a:t>‹#›</a:t>
            </a:fld>
            <a:endParaRPr lang="de-DE"/>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508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23149D-5B94-4F66-A58F-7AE20FD2F029}" type="datetimeFigureOut">
              <a:rPr lang="de-DE" smtClean="0"/>
              <a:t>08.03.2017</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8073F9EF-F414-4B55-A81A-8AC4D1B88109}" type="slidenum">
              <a:rPr lang="de-DE" smtClean="0"/>
              <a:t>‹#›</a:t>
            </a:fld>
            <a:endParaRPr lang="de-DE"/>
          </a:p>
        </p:txBody>
      </p:sp>
    </p:spTree>
    <p:extLst>
      <p:ext uri="{BB962C8B-B14F-4D97-AF65-F5344CB8AC3E}">
        <p14:creationId xmlns:p14="http://schemas.microsoft.com/office/powerpoint/2010/main" val="2654319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C23149D-5B94-4F66-A58F-7AE20FD2F029}" type="datetimeFigureOut">
              <a:rPr lang="de-DE" smtClean="0"/>
              <a:t>08.03.2017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8073F9EF-F414-4B55-A81A-8AC4D1B88109}" type="slidenum">
              <a:rPr lang="de-DE" smtClean="0"/>
              <a:t>‹#›</a:t>
            </a:fld>
            <a:endParaRPr lang="de-DE"/>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1520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C23149D-5B94-4F66-A58F-7AE20FD2F029}" type="datetimeFigureOut">
              <a:rPr lang="de-DE" smtClean="0"/>
              <a:t>08.03.2017</a:t>
            </a:fld>
            <a:endParaRPr lang="de-DE"/>
          </a:p>
        </p:txBody>
      </p:sp>
      <p:sp>
        <p:nvSpPr>
          <p:cNvPr id="6" name="Footer Placeholder 5"/>
          <p:cNvSpPr>
            <a:spLocks noGrp="1"/>
          </p:cNvSpPr>
          <p:nvPr>
            <p:ph type="ftr" sz="quarter" idx="11"/>
          </p:nvPr>
        </p:nvSpPr>
        <p:spPr>
          <a:xfrm>
            <a:off x="1447382" y="318640"/>
            <a:ext cx="5541004" cy="320931"/>
          </a:xfrm>
        </p:spPr>
        <p:txBody>
          <a:bodyPr/>
          <a:lstStyle/>
          <a:p>
            <a:endParaRPr lang="de-DE"/>
          </a:p>
        </p:txBody>
      </p:sp>
      <p:sp>
        <p:nvSpPr>
          <p:cNvPr id="7" name="Slide Number Placeholder 6"/>
          <p:cNvSpPr>
            <a:spLocks noGrp="1"/>
          </p:cNvSpPr>
          <p:nvPr>
            <p:ph type="sldNum" sz="quarter" idx="12"/>
          </p:nvPr>
        </p:nvSpPr>
        <p:spPr/>
        <p:txBody>
          <a:bodyPr/>
          <a:lstStyle/>
          <a:p>
            <a:fld id="{8073F9EF-F414-4B55-A81A-8AC4D1B88109}" type="slidenum">
              <a:rPr lang="de-DE" smtClean="0"/>
              <a:t>‹#›</a:t>
            </a:fld>
            <a:endParaRPr lang="de-DE"/>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8983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23149D-5B94-4F66-A58F-7AE20FD2F029}" type="datetimeFigureOut">
              <a:rPr lang="de-DE" smtClean="0"/>
              <a:t>08.03.2017</a:t>
            </a:fld>
            <a:endParaRPr lang="de-DE"/>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073F9EF-F414-4B55-A81A-8AC4D1B88109}" type="slidenum">
              <a:rPr lang="de-DE" smtClean="0"/>
              <a:t>‹#›</a:t>
            </a:fld>
            <a:endParaRPr lang="de-DE"/>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560204" y="6091958"/>
            <a:ext cx="1631796" cy="811994"/>
          </a:xfrm>
          <a:prstGeom prst="rect">
            <a:avLst/>
          </a:prstGeom>
        </p:spPr>
      </p:pic>
    </p:spTree>
    <p:extLst>
      <p:ext uri="{BB962C8B-B14F-4D97-AF65-F5344CB8AC3E}">
        <p14:creationId xmlns:p14="http://schemas.microsoft.com/office/powerpoint/2010/main" val="17694608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mjCIPguK7GM"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309489"/>
            <a:ext cx="9144000" cy="3063996"/>
          </a:xfrm>
        </p:spPr>
        <p:txBody>
          <a:bodyPr>
            <a:normAutofit fontScale="90000"/>
          </a:bodyPr>
          <a:lstStyle/>
          <a:p>
            <a:pPr algn="ctr"/>
            <a:br>
              <a:rPr lang="tr-TR" dirty="0"/>
            </a:br>
            <a:br>
              <a:rPr lang="tr-TR" dirty="0"/>
            </a:br>
            <a:br>
              <a:rPr lang="tr-TR" dirty="0"/>
            </a:br>
            <a:br>
              <a:rPr lang="tr-TR" dirty="0"/>
            </a:br>
            <a:br>
              <a:rPr lang="tr-TR" dirty="0"/>
            </a:br>
            <a:br>
              <a:rPr lang="tr-TR" dirty="0"/>
            </a:br>
            <a:br>
              <a:rPr lang="tr-TR" dirty="0"/>
            </a:br>
            <a:r>
              <a:rPr lang="tr-TR" sz="4900" cap="none" dirty="0">
                <a:latin typeface="Baskerville Old Face" panose="02020602080505020303" pitchFamily="18" charset="0"/>
              </a:rPr>
              <a:t>Yangından Korunma ve Yaşam Güvenliği Konsepti</a:t>
            </a:r>
            <a:br>
              <a:rPr lang="tr-TR" sz="4900" cap="none" dirty="0">
                <a:latin typeface="Baskerville Old Face" panose="02020602080505020303" pitchFamily="18" charset="0"/>
              </a:rPr>
            </a:br>
            <a:br>
              <a:rPr lang="tr-TR" sz="4900" cap="none" dirty="0">
                <a:latin typeface="Baskerville Old Face" panose="02020602080505020303" pitchFamily="18" charset="0"/>
              </a:rPr>
            </a:br>
            <a:r>
              <a:rPr lang="tr-TR" sz="4900" cap="none" dirty="0">
                <a:solidFill>
                  <a:srgbClr val="0070C0"/>
                </a:solidFill>
                <a:latin typeface="Forte" panose="03060902040502070203" pitchFamily="66" charset="0"/>
              </a:rPr>
              <a:t>Alışveriş </a:t>
            </a:r>
            <a:r>
              <a:rPr lang="tr-TR" sz="4900" cap="none" dirty="0" err="1">
                <a:solidFill>
                  <a:srgbClr val="0070C0"/>
                </a:solidFill>
                <a:latin typeface="Forte" panose="03060902040502070203" pitchFamily="66" charset="0"/>
              </a:rPr>
              <a:t>MErkezleri</a:t>
            </a:r>
            <a:endParaRPr lang="tr-TR" sz="4900" dirty="0">
              <a:solidFill>
                <a:srgbClr val="0070C0"/>
              </a:solidFill>
              <a:latin typeface="Forte" panose="03060902040502070203" pitchFamily="66" charset="0"/>
            </a:endParaRPr>
          </a:p>
        </p:txBody>
      </p:sp>
      <p:sp>
        <p:nvSpPr>
          <p:cNvPr id="3" name="Alt Başlık 2"/>
          <p:cNvSpPr>
            <a:spLocks noGrp="1"/>
          </p:cNvSpPr>
          <p:nvPr>
            <p:ph type="subTitle" idx="1"/>
          </p:nvPr>
        </p:nvSpPr>
        <p:spPr>
          <a:xfrm>
            <a:off x="1524000" y="4024069"/>
            <a:ext cx="9144000" cy="1532670"/>
          </a:xfrm>
        </p:spPr>
        <p:txBody>
          <a:bodyPr>
            <a:normAutofit fontScale="85000" lnSpcReduction="20000"/>
          </a:bodyPr>
          <a:lstStyle/>
          <a:p>
            <a:endParaRPr lang="tr-TR" b="1" dirty="0"/>
          </a:p>
          <a:p>
            <a:endParaRPr lang="tr-TR" b="1" dirty="0"/>
          </a:p>
          <a:p>
            <a:r>
              <a:rPr lang="de-DE" b="1" dirty="0"/>
              <a:t>AFSA</a:t>
            </a:r>
            <a:r>
              <a:rPr lang="tr-TR" b="1" dirty="0"/>
              <a:t> </a:t>
            </a:r>
            <a:r>
              <a:rPr lang="de-DE" b="1" dirty="0"/>
              <a:t>INTERNATIONAL</a:t>
            </a:r>
            <a:r>
              <a:rPr lang="tr-TR" b="1" dirty="0"/>
              <a:t> FZE</a:t>
            </a:r>
            <a:endParaRPr lang="de-DE" b="1" dirty="0"/>
          </a:p>
          <a:p>
            <a:r>
              <a:rPr lang="tr-TR" b="1" dirty="0"/>
              <a:t>07</a:t>
            </a:r>
            <a:r>
              <a:rPr lang="en-US" b="1" dirty="0"/>
              <a:t>.</a:t>
            </a:r>
            <a:r>
              <a:rPr lang="tr-TR" b="1" dirty="0"/>
              <a:t>03</a:t>
            </a:r>
            <a:r>
              <a:rPr lang="en-US" b="1" dirty="0"/>
              <a:t>.201</a:t>
            </a:r>
            <a:r>
              <a:rPr lang="tr-TR" b="1" dirty="0"/>
              <a:t>7</a:t>
            </a:r>
            <a:endParaRPr lang="de-DE" b="1" dirty="0"/>
          </a:p>
          <a:p>
            <a:endParaRPr lang="de-DE" dirty="0"/>
          </a:p>
        </p:txBody>
      </p:sp>
    </p:spTree>
    <p:extLst>
      <p:ext uri="{BB962C8B-B14F-4D97-AF65-F5344CB8AC3E}">
        <p14:creationId xmlns:p14="http://schemas.microsoft.com/office/powerpoint/2010/main" val="471215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120878" y="280219"/>
            <a:ext cx="3347884" cy="3416320"/>
          </a:xfrm>
          <a:prstGeom prst="rect">
            <a:avLst/>
          </a:prstGeom>
          <a:noFill/>
        </p:spPr>
        <p:txBody>
          <a:bodyPr wrap="square" rtlCol="0">
            <a:spAutoFit/>
          </a:bodyPr>
          <a:lstStyle/>
          <a:p>
            <a:r>
              <a:rPr lang="tr-TR" sz="2400" i="1" dirty="0"/>
              <a:t>Kompartıman alanı ile yangın riski arasındaki alaka ile ilgili yapılan çalışma</a:t>
            </a:r>
          </a:p>
          <a:p>
            <a:endParaRPr lang="tr-TR" sz="2400" dirty="0"/>
          </a:p>
          <a:p>
            <a:r>
              <a:rPr lang="tr-TR" sz="2400" dirty="0"/>
              <a:t>Tüm AVM tek bir kompartıman olduğundan risk daha da büyümektedir!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4165" y="322888"/>
            <a:ext cx="4807975" cy="6535112"/>
          </a:xfrm>
          <a:prstGeom prst="rect">
            <a:avLst/>
          </a:prstGeom>
        </p:spPr>
      </p:pic>
      <p:sp>
        <p:nvSpPr>
          <p:cNvPr id="5" name="Oval 4"/>
          <p:cNvSpPr/>
          <p:nvPr/>
        </p:nvSpPr>
        <p:spPr>
          <a:xfrm>
            <a:off x="5678129" y="486697"/>
            <a:ext cx="3967315" cy="2182761"/>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025067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204" y="898730"/>
            <a:ext cx="11417751" cy="4528676"/>
          </a:xfrm>
          <a:prstGeom prst="rect">
            <a:avLst/>
          </a:prstGeom>
        </p:spPr>
      </p:pic>
      <p:sp>
        <p:nvSpPr>
          <p:cNvPr id="4" name="Metin kutusu 3"/>
          <p:cNvSpPr txBox="1"/>
          <p:nvPr/>
        </p:nvSpPr>
        <p:spPr>
          <a:xfrm>
            <a:off x="973394" y="294968"/>
            <a:ext cx="10869561" cy="369332"/>
          </a:xfrm>
          <a:prstGeom prst="rect">
            <a:avLst/>
          </a:prstGeom>
          <a:noFill/>
        </p:spPr>
        <p:txBody>
          <a:bodyPr wrap="square" rtlCol="0">
            <a:spAutoFit/>
          </a:bodyPr>
          <a:lstStyle/>
          <a:p>
            <a:r>
              <a:rPr lang="tr-TR" dirty="0"/>
              <a:t>Riskleri azaltan tedbirler</a:t>
            </a:r>
          </a:p>
        </p:txBody>
      </p:sp>
      <p:sp>
        <p:nvSpPr>
          <p:cNvPr id="7" name="Dikdörtgen: Yuvarlatılmış Köşeler 6"/>
          <p:cNvSpPr/>
          <p:nvPr/>
        </p:nvSpPr>
        <p:spPr>
          <a:xfrm>
            <a:off x="604684" y="1917290"/>
            <a:ext cx="10840064" cy="1519084"/>
          </a:xfrm>
          <a:prstGeom prst="round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860007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89879" y="103466"/>
            <a:ext cx="7976153" cy="5940088"/>
          </a:xfrm>
          <a:prstGeom prst="rect">
            <a:avLst/>
          </a:prstGeom>
          <a:noFill/>
        </p:spPr>
        <p:txBody>
          <a:bodyPr wrap="square" rtlCol="0">
            <a:spAutoFit/>
          </a:bodyPr>
          <a:lstStyle/>
          <a:p>
            <a:r>
              <a:rPr lang="tr-TR" sz="2000" dirty="0">
                <a:solidFill>
                  <a:srgbClr val="002060"/>
                </a:solidFill>
                <a:latin typeface="Arial" panose="020B0604020202020204" pitchFamily="34" charset="0"/>
                <a:cs typeface="Arial" panose="020B0604020202020204" pitchFamily="34" charset="0"/>
              </a:rPr>
              <a:t>Türkiye Yangından Korunma Yönetmeliği’ne göre aşağıdaki sistemlerin </a:t>
            </a:r>
            <a:r>
              <a:rPr lang="tr-TR" sz="2000" dirty="0" err="1">
                <a:solidFill>
                  <a:srgbClr val="002060"/>
                </a:solidFill>
                <a:latin typeface="Arial" panose="020B0604020202020204" pitchFamily="34" charset="0"/>
                <a:cs typeface="Arial" panose="020B0604020202020204" pitchFamily="34" charset="0"/>
              </a:rPr>
              <a:t>AVM’lerde</a:t>
            </a:r>
            <a:r>
              <a:rPr lang="tr-TR" sz="2000" dirty="0">
                <a:solidFill>
                  <a:srgbClr val="002060"/>
                </a:solidFill>
                <a:latin typeface="Arial" panose="020B0604020202020204" pitchFamily="34" charset="0"/>
                <a:cs typeface="Arial" panose="020B0604020202020204" pitchFamily="34" charset="0"/>
              </a:rPr>
              <a:t> bulunması zorunludur!</a:t>
            </a:r>
          </a:p>
          <a:p>
            <a:pPr marL="457200" indent="-457200">
              <a:buFont typeface="Arial" panose="020B0604020202020204" pitchFamily="34" charset="0"/>
              <a:buChar char="•"/>
            </a:pPr>
            <a:endParaRPr lang="tr-TR"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tr-TR" sz="2000" dirty="0">
                <a:latin typeface="Arial" panose="020B0604020202020204" pitchFamily="34" charset="0"/>
                <a:cs typeface="Arial" panose="020B0604020202020204" pitchFamily="34" charset="0"/>
              </a:rPr>
              <a:t>Otomatik söndürme sistemleri</a:t>
            </a:r>
          </a:p>
          <a:p>
            <a:pPr marL="457200" indent="-457200">
              <a:buFont typeface="Arial" panose="020B0604020202020204" pitchFamily="34" charset="0"/>
              <a:buChar char="•"/>
            </a:pPr>
            <a:r>
              <a:rPr lang="tr-TR" sz="2000" dirty="0">
                <a:latin typeface="Arial" panose="020B0604020202020204" pitchFamily="34" charset="0"/>
                <a:cs typeface="Arial" panose="020B0604020202020204" pitchFamily="34" charset="0"/>
              </a:rPr>
              <a:t>Su kaynakları</a:t>
            </a:r>
          </a:p>
          <a:p>
            <a:pPr marL="457200" indent="-457200">
              <a:buFont typeface="Arial" panose="020B0604020202020204" pitchFamily="34" charset="0"/>
              <a:buChar char="•"/>
            </a:pPr>
            <a:r>
              <a:rPr lang="tr-TR" sz="2000" dirty="0">
                <a:latin typeface="Arial" panose="020B0604020202020204" pitchFamily="34" charset="0"/>
                <a:cs typeface="Arial" panose="020B0604020202020204" pitchFamily="34" charset="0"/>
              </a:rPr>
              <a:t>Yangın algılama ve ihbar sistemleri</a:t>
            </a:r>
          </a:p>
          <a:p>
            <a:pPr marL="457200" indent="-457200">
              <a:buFont typeface="Arial" panose="020B0604020202020204" pitchFamily="34" charset="0"/>
              <a:buChar char="•"/>
            </a:pPr>
            <a:r>
              <a:rPr lang="tr-TR" sz="2000" dirty="0">
                <a:latin typeface="Arial" panose="020B0604020202020204" pitchFamily="34" charset="0"/>
                <a:cs typeface="Arial" panose="020B0604020202020204" pitchFamily="34" charset="0"/>
              </a:rPr>
              <a:t>Yönlendirme işaretleri</a:t>
            </a:r>
          </a:p>
          <a:p>
            <a:pPr marL="457200" indent="-457200">
              <a:buFont typeface="Arial" panose="020B0604020202020204" pitchFamily="34" charset="0"/>
              <a:buChar char="•"/>
            </a:pPr>
            <a:r>
              <a:rPr lang="tr-TR" sz="2000" dirty="0">
                <a:latin typeface="Arial" panose="020B0604020202020204" pitchFamily="34" charset="0"/>
                <a:cs typeface="Arial" panose="020B0604020202020204" pitchFamily="34" charset="0"/>
              </a:rPr>
              <a:t>Acil aydınlatma</a:t>
            </a:r>
          </a:p>
          <a:p>
            <a:pPr marL="457200" indent="-457200">
              <a:buFont typeface="Arial" panose="020B0604020202020204" pitchFamily="34" charset="0"/>
              <a:buChar char="•"/>
            </a:pPr>
            <a:r>
              <a:rPr lang="tr-TR" sz="2000" dirty="0">
                <a:latin typeface="Arial" panose="020B0604020202020204" pitchFamily="34" charset="0"/>
                <a:cs typeface="Arial" panose="020B0604020202020204" pitchFamily="34" charset="0"/>
              </a:rPr>
              <a:t>Söndürme ekipleri </a:t>
            </a:r>
          </a:p>
          <a:p>
            <a:pPr marL="457200" indent="-457200">
              <a:buFont typeface="Arial" panose="020B0604020202020204" pitchFamily="34" charset="0"/>
              <a:buChar char="•"/>
            </a:pPr>
            <a:r>
              <a:rPr lang="tr-TR" sz="2000" dirty="0">
                <a:latin typeface="Arial" panose="020B0604020202020204" pitchFamily="34" charset="0"/>
                <a:cs typeface="Arial" panose="020B0604020202020204" pitchFamily="34" charset="0"/>
              </a:rPr>
              <a:t>Dış alan </a:t>
            </a:r>
            <a:r>
              <a:rPr lang="tr-TR" sz="2000" dirty="0" err="1">
                <a:latin typeface="Arial" panose="020B0604020202020204" pitchFamily="34" charset="0"/>
                <a:cs typeface="Arial" panose="020B0604020202020204" pitchFamily="34" charset="0"/>
              </a:rPr>
              <a:t>hidrantı</a:t>
            </a:r>
            <a:endParaRPr lang="tr-TR" sz="2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tr-TR" sz="2000" dirty="0">
                <a:latin typeface="Arial" panose="020B0604020202020204" pitchFamily="34" charset="0"/>
                <a:cs typeface="Arial" panose="020B0604020202020204" pitchFamily="34" charset="0"/>
              </a:rPr>
              <a:t>İtfaiye ’ye ulaşım imkanlarının sağlanması</a:t>
            </a:r>
          </a:p>
          <a:p>
            <a:pPr marL="457200" indent="-457200">
              <a:buFont typeface="Arial" panose="020B0604020202020204" pitchFamily="34" charset="0"/>
              <a:buChar char="•"/>
            </a:pPr>
            <a:r>
              <a:rPr lang="tr-TR" sz="2000" dirty="0">
                <a:latin typeface="Arial" panose="020B0604020202020204" pitchFamily="34" charset="0"/>
                <a:cs typeface="Arial" panose="020B0604020202020204" pitchFamily="34" charset="0"/>
              </a:rPr>
              <a:t>Kullanıcı yüküne göre 4 ve üstü çıkış imkanları</a:t>
            </a:r>
          </a:p>
          <a:p>
            <a:pPr marL="457200" indent="-457200">
              <a:buFont typeface="Arial" panose="020B0604020202020204" pitchFamily="34" charset="0"/>
              <a:buChar char="•"/>
            </a:pPr>
            <a:r>
              <a:rPr lang="tr-TR" sz="2000" dirty="0">
                <a:latin typeface="Arial" panose="020B0604020202020204" pitchFamily="34" charset="0"/>
                <a:cs typeface="Arial" panose="020B0604020202020204" pitchFamily="34" charset="0"/>
              </a:rPr>
              <a:t>20 metre kovan yüksekliğinden sonra basınçlandırma</a:t>
            </a:r>
          </a:p>
          <a:p>
            <a:pPr marL="457200" indent="-457200">
              <a:buFont typeface="Arial" panose="020B0604020202020204" pitchFamily="34" charset="0"/>
              <a:buChar char="•"/>
            </a:pPr>
            <a:r>
              <a:rPr lang="tr-TR" sz="2000" dirty="0">
                <a:latin typeface="Arial" panose="020B0604020202020204" pitchFamily="34" charset="0"/>
                <a:cs typeface="Arial" panose="020B0604020202020204" pitchFamily="34" charset="0"/>
              </a:rPr>
              <a:t>Duman kontrol sistemleri</a:t>
            </a:r>
          </a:p>
          <a:p>
            <a:pPr marL="457200" indent="-457200">
              <a:buFont typeface="Arial" panose="020B0604020202020204" pitchFamily="34" charset="0"/>
              <a:buChar char="•"/>
            </a:pPr>
            <a:r>
              <a:rPr lang="tr-TR" sz="2000" dirty="0">
                <a:latin typeface="Arial" panose="020B0604020202020204" pitchFamily="34" charset="0"/>
                <a:cs typeface="Arial" panose="020B0604020202020204" pitchFamily="34" charset="0"/>
              </a:rPr>
              <a:t>Teknik ve mekanik tüm hacimlerin yangın duvar ve kapılarla ayrılması</a:t>
            </a:r>
          </a:p>
          <a:p>
            <a:pPr marL="457200" indent="-457200">
              <a:buFont typeface="Arial" panose="020B0604020202020204" pitchFamily="34" charset="0"/>
              <a:buChar char="•"/>
            </a:pPr>
            <a:r>
              <a:rPr lang="tr-TR" sz="2000" dirty="0">
                <a:latin typeface="Arial" panose="020B0604020202020204" pitchFamily="34" charset="0"/>
                <a:cs typeface="Arial" panose="020B0604020202020204" pitchFamily="34" charset="0"/>
              </a:rPr>
              <a:t>Otoparkların </a:t>
            </a:r>
            <a:r>
              <a:rPr lang="tr-TR" sz="2000" dirty="0" err="1">
                <a:latin typeface="Arial" panose="020B0604020202020204" pitchFamily="34" charset="0"/>
                <a:cs typeface="Arial" panose="020B0604020202020204" pitchFamily="34" charset="0"/>
              </a:rPr>
              <a:t>AVM’den</a:t>
            </a:r>
            <a:r>
              <a:rPr lang="tr-TR" sz="2000" dirty="0">
                <a:latin typeface="Arial" panose="020B0604020202020204" pitchFamily="34" charset="0"/>
                <a:cs typeface="Arial" panose="020B0604020202020204" pitchFamily="34" charset="0"/>
              </a:rPr>
              <a:t> yangın duvarları ile ayrılması</a:t>
            </a:r>
          </a:p>
          <a:p>
            <a:endParaRPr lang="tr-TR" dirty="0"/>
          </a:p>
          <a:p>
            <a:endParaRPr lang="tr-TR" dirty="0"/>
          </a:p>
        </p:txBody>
      </p:sp>
    </p:spTree>
    <p:extLst>
      <p:ext uri="{BB962C8B-B14F-4D97-AF65-F5344CB8AC3E}">
        <p14:creationId xmlns:p14="http://schemas.microsoft.com/office/powerpoint/2010/main" val="4046442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005780" y="1401096"/>
            <a:ext cx="8200103" cy="3416320"/>
          </a:xfrm>
          <a:prstGeom prst="rect">
            <a:avLst/>
          </a:prstGeom>
          <a:noFill/>
        </p:spPr>
        <p:txBody>
          <a:bodyPr wrap="square" rtlCol="0">
            <a:spAutoFit/>
          </a:bodyPr>
          <a:lstStyle/>
          <a:p>
            <a:r>
              <a:rPr lang="tr-TR" sz="2400" b="1" dirty="0">
                <a:latin typeface="Arial" panose="020B0604020202020204" pitchFamily="34" charset="0"/>
                <a:cs typeface="Arial" panose="020B0604020202020204" pitchFamily="34" charset="0"/>
              </a:rPr>
              <a:t>Yangın Yayılımı</a:t>
            </a:r>
          </a:p>
          <a:p>
            <a:endParaRPr lang="tr-TR" sz="2400" dirty="0">
              <a:latin typeface="Arial" panose="020B0604020202020204" pitchFamily="34" charset="0"/>
              <a:cs typeface="Arial" panose="020B0604020202020204" pitchFamily="34" charset="0"/>
            </a:endParaRPr>
          </a:p>
          <a:p>
            <a:r>
              <a:rPr lang="tr-TR" sz="2400" dirty="0" err="1">
                <a:solidFill>
                  <a:srgbClr val="FF0000"/>
                </a:solidFill>
                <a:latin typeface="Arial" panose="020B0604020202020204" pitchFamily="34" charset="0"/>
                <a:cs typeface="Arial" panose="020B0604020202020204" pitchFamily="34" charset="0"/>
              </a:rPr>
              <a:t>Kondüksiyon</a:t>
            </a:r>
            <a:r>
              <a:rPr lang="tr-TR" sz="2400" dirty="0">
                <a:solidFill>
                  <a:srgbClr val="FF0000"/>
                </a:solidFill>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(Temas ile, çelik bağlantılar, alev yürüme hızıyla bağlantılı)</a:t>
            </a:r>
          </a:p>
          <a:p>
            <a:endParaRPr lang="tr-TR" sz="2400" dirty="0">
              <a:latin typeface="Arial" panose="020B0604020202020204" pitchFamily="34" charset="0"/>
              <a:cs typeface="Arial" panose="020B0604020202020204" pitchFamily="34" charset="0"/>
            </a:endParaRPr>
          </a:p>
          <a:p>
            <a:r>
              <a:rPr lang="tr-TR" sz="2400" dirty="0">
                <a:solidFill>
                  <a:srgbClr val="FF0000"/>
                </a:solidFill>
                <a:latin typeface="Arial" panose="020B0604020202020204" pitchFamily="34" charset="0"/>
                <a:cs typeface="Arial" panose="020B0604020202020204" pitchFamily="34" charset="0"/>
              </a:rPr>
              <a:t>Konveksiyon</a:t>
            </a:r>
            <a:r>
              <a:rPr lang="tr-TR" sz="2400" dirty="0">
                <a:latin typeface="Arial" panose="020B0604020202020204" pitchFamily="34" charset="0"/>
                <a:cs typeface="Arial" panose="020B0604020202020204" pitchFamily="34" charset="0"/>
              </a:rPr>
              <a:t> (Sirkülasyon ile, ısının havayla </a:t>
            </a:r>
            <a:r>
              <a:rPr lang="tr-TR" sz="2400" dirty="0" err="1">
                <a:latin typeface="Arial" panose="020B0604020202020204" pitchFamily="34" charset="0"/>
                <a:cs typeface="Arial" panose="020B0604020202020204" pitchFamily="34" charset="0"/>
              </a:rPr>
              <a:t>taşınımı</a:t>
            </a:r>
            <a:r>
              <a:rPr lang="tr-TR" sz="2400" dirty="0">
                <a:latin typeface="Arial" panose="020B0604020202020204" pitchFamily="34" charset="0"/>
                <a:cs typeface="Arial" panose="020B0604020202020204" pitchFamily="34" charset="0"/>
              </a:rPr>
              <a:t>)</a:t>
            </a:r>
          </a:p>
          <a:p>
            <a:endParaRPr lang="tr-TR" sz="2400" dirty="0">
              <a:latin typeface="Arial" panose="020B0604020202020204" pitchFamily="34" charset="0"/>
              <a:cs typeface="Arial" panose="020B0604020202020204" pitchFamily="34" charset="0"/>
            </a:endParaRPr>
          </a:p>
          <a:p>
            <a:r>
              <a:rPr lang="tr-TR" sz="2400" dirty="0">
                <a:solidFill>
                  <a:srgbClr val="FF0000"/>
                </a:solidFill>
                <a:latin typeface="Arial" panose="020B0604020202020204" pitchFamily="34" charset="0"/>
                <a:cs typeface="Arial" panose="020B0604020202020204" pitchFamily="34" charset="0"/>
              </a:rPr>
              <a:t>Radyasyon</a:t>
            </a:r>
            <a:r>
              <a:rPr lang="tr-TR" sz="2400" dirty="0">
                <a:latin typeface="Arial" panose="020B0604020202020204" pitchFamily="34" charset="0"/>
                <a:cs typeface="Arial" panose="020B0604020202020204" pitchFamily="34" charset="0"/>
              </a:rPr>
              <a:t> (Işınım ile, </a:t>
            </a:r>
            <a:r>
              <a:rPr lang="tr-TR" sz="2400" dirty="0" err="1">
                <a:latin typeface="Arial" panose="020B0604020202020204" pitchFamily="34" charset="0"/>
                <a:cs typeface="Arial" panose="020B0604020202020204" pitchFamily="34" charset="0"/>
              </a:rPr>
              <a:t>flash</a:t>
            </a:r>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over</a:t>
            </a:r>
            <a:r>
              <a:rPr lang="tr-TR" sz="2400" dirty="0">
                <a:latin typeface="Arial" panose="020B0604020202020204" pitchFamily="34" charset="0"/>
                <a:cs typeface="Arial" panose="020B0604020202020204" pitchFamily="34" charset="0"/>
              </a:rPr>
              <a:t> olduktan sonra, ani parlama ve etrafındaki </a:t>
            </a:r>
            <a:r>
              <a:rPr lang="tr-TR" sz="2400" dirty="0" err="1">
                <a:latin typeface="Arial" panose="020B0604020202020204" pitchFamily="34" charset="0"/>
                <a:cs typeface="Arial" panose="020B0604020202020204" pitchFamily="34" charset="0"/>
              </a:rPr>
              <a:t>herşeyi</a:t>
            </a:r>
            <a:r>
              <a:rPr lang="tr-TR" sz="2400" dirty="0">
                <a:latin typeface="Arial" panose="020B0604020202020204" pitchFamily="34" charset="0"/>
                <a:cs typeface="Arial" panose="020B0604020202020204" pitchFamily="34" charset="0"/>
              </a:rPr>
              <a:t> tutuşturma anı)</a:t>
            </a:r>
          </a:p>
        </p:txBody>
      </p:sp>
    </p:spTree>
    <p:extLst>
      <p:ext uri="{BB962C8B-B14F-4D97-AF65-F5344CB8AC3E}">
        <p14:creationId xmlns:p14="http://schemas.microsoft.com/office/powerpoint/2010/main" val="1373847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140969" y="2358069"/>
            <a:ext cx="6507679" cy="738664"/>
          </a:xfrm>
          <a:prstGeom prst="rect">
            <a:avLst/>
          </a:prstGeom>
        </p:spPr>
        <p:txBody>
          <a:bodyPr wrap="none">
            <a:spAutoFit/>
          </a:bodyPr>
          <a:lstStyle/>
          <a:p>
            <a:r>
              <a:rPr lang="tr-TR" sz="2400" dirty="0">
                <a:hlinkClick r:id="rId2"/>
              </a:rPr>
              <a:t>https://www.youtube.com/watch?v=mjCIPguK7GM</a:t>
            </a:r>
            <a:endParaRPr lang="tr-TR" sz="2400" dirty="0"/>
          </a:p>
          <a:p>
            <a:endParaRPr lang="tr-TR" dirty="0"/>
          </a:p>
        </p:txBody>
      </p:sp>
    </p:spTree>
    <p:extLst>
      <p:ext uri="{BB962C8B-B14F-4D97-AF65-F5344CB8AC3E}">
        <p14:creationId xmlns:p14="http://schemas.microsoft.com/office/powerpoint/2010/main" val="1300757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280160" y="548641"/>
            <a:ext cx="9144000" cy="4678204"/>
          </a:xfrm>
          <a:prstGeom prst="rect">
            <a:avLst/>
          </a:prstGeom>
          <a:noFill/>
        </p:spPr>
        <p:txBody>
          <a:bodyPr wrap="square" rtlCol="0">
            <a:spAutoFit/>
          </a:bodyPr>
          <a:lstStyle/>
          <a:p>
            <a:r>
              <a:rPr lang="tr-TR" sz="2000" b="1" i="1" dirty="0">
                <a:latin typeface="Arial" panose="020B0604020202020204" pitchFamily="34" charset="0"/>
                <a:cs typeface="Arial" panose="020B0604020202020204" pitchFamily="34" charset="0"/>
              </a:rPr>
              <a:t>Sık Yapılan Bazı Hatalar</a:t>
            </a:r>
          </a:p>
          <a:p>
            <a:endParaRPr lang="tr-TR"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tr-TR" sz="2000" dirty="0">
                <a:latin typeface="Arial" panose="020B0604020202020204" pitchFamily="34" charset="0"/>
                <a:cs typeface="Arial" panose="020B0604020202020204" pitchFamily="34" charset="0"/>
              </a:rPr>
              <a:t>Söndürme sistemlerin yanlış tasarım, dizayn ve montajı</a:t>
            </a:r>
          </a:p>
          <a:p>
            <a:pPr marL="342900" indent="-342900">
              <a:buFont typeface="Arial" panose="020B0604020202020204" pitchFamily="34" charset="0"/>
              <a:buChar char="•"/>
            </a:pPr>
            <a:r>
              <a:rPr lang="tr-TR" sz="2000" dirty="0" err="1">
                <a:latin typeface="Arial" panose="020B0604020202020204" pitchFamily="34" charset="0"/>
                <a:cs typeface="Arial" panose="020B0604020202020204" pitchFamily="34" charset="0"/>
              </a:rPr>
              <a:t>Sprinkler</a:t>
            </a:r>
            <a:r>
              <a:rPr lang="tr-TR" sz="2000" dirty="0">
                <a:latin typeface="Arial" panose="020B0604020202020204" pitchFamily="34" charset="0"/>
                <a:cs typeface="Arial" panose="020B0604020202020204" pitchFamily="34" charset="0"/>
              </a:rPr>
              <a:t> başlıklarının altına kanal ve tava çekme</a:t>
            </a:r>
          </a:p>
          <a:p>
            <a:pPr marL="342900" indent="-342900">
              <a:buFont typeface="Arial" panose="020B0604020202020204" pitchFamily="34" charset="0"/>
              <a:buChar char="•"/>
            </a:pPr>
            <a:r>
              <a:rPr lang="tr-TR" sz="2000" dirty="0" err="1">
                <a:latin typeface="Arial" panose="020B0604020202020204" pitchFamily="34" charset="0"/>
                <a:cs typeface="Arial" panose="020B0604020202020204" pitchFamily="34" charset="0"/>
              </a:rPr>
              <a:t>Dedektör</a:t>
            </a:r>
            <a:r>
              <a:rPr lang="tr-TR" sz="2000" dirty="0">
                <a:latin typeface="Arial" panose="020B0604020202020204" pitchFamily="34" charset="0"/>
                <a:cs typeface="Arial" panose="020B0604020202020204" pitchFamily="34" charset="0"/>
              </a:rPr>
              <a:t> yerleşiminde tavan kiriş ve kolonların dikkate alınmaması</a:t>
            </a:r>
          </a:p>
          <a:p>
            <a:pPr marL="342900" indent="-342900">
              <a:buFont typeface="Arial" panose="020B0604020202020204" pitchFamily="34" charset="0"/>
              <a:buChar char="•"/>
            </a:pPr>
            <a:r>
              <a:rPr lang="tr-TR" sz="2000" dirty="0">
                <a:latin typeface="Arial" panose="020B0604020202020204" pitchFamily="34" charset="0"/>
                <a:cs typeface="Arial" panose="020B0604020202020204" pitchFamily="34" charset="0"/>
              </a:rPr>
              <a:t>Sertifikasız yangın kapısı kullanımı </a:t>
            </a:r>
          </a:p>
          <a:p>
            <a:pPr marL="342900" indent="-342900">
              <a:buFont typeface="Arial" panose="020B0604020202020204" pitchFamily="34" charset="0"/>
              <a:buChar char="•"/>
            </a:pPr>
            <a:r>
              <a:rPr lang="tr-TR" sz="2000" dirty="0">
                <a:latin typeface="Arial" panose="020B0604020202020204" pitchFamily="34" charset="0"/>
                <a:cs typeface="Arial" panose="020B0604020202020204" pitchFamily="34" charset="0"/>
              </a:rPr>
              <a:t>Yangın kapılarının engellenmesi, asma kilitle kilitlenmesi</a:t>
            </a:r>
          </a:p>
          <a:p>
            <a:pPr marL="342900" indent="-342900">
              <a:buFont typeface="Arial" panose="020B0604020202020204" pitchFamily="34" charset="0"/>
              <a:buChar char="•"/>
            </a:pPr>
            <a:r>
              <a:rPr lang="tr-TR" sz="2000" dirty="0">
                <a:latin typeface="Arial" panose="020B0604020202020204" pitchFamily="34" charset="0"/>
                <a:cs typeface="Arial" panose="020B0604020202020204" pitchFamily="34" charset="0"/>
              </a:rPr>
              <a:t>Yangın kapılarının köpükle montajı</a:t>
            </a:r>
          </a:p>
          <a:p>
            <a:pPr marL="342900" indent="-342900">
              <a:buFont typeface="Arial" panose="020B0604020202020204" pitchFamily="34" charset="0"/>
              <a:buChar char="•"/>
            </a:pPr>
            <a:r>
              <a:rPr lang="tr-TR" sz="2000" dirty="0">
                <a:latin typeface="Arial" panose="020B0604020202020204" pitchFamily="34" charset="0"/>
                <a:cs typeface="Arial" panose="020B0604020202020204" pitchFamily="34" charset="0"/>
              </a:rPr>
              <a:t>Yangın duvarlarındaki açıkların alçıyla kapatılması </a:t>
            </a:r>
          </a:p>
          <a:p>
            <a:pPr marL="342900" indent="-342900">
              <a:buFont typeface="Arial" panose="020B0604020202020204" pitchFamily="34" charset="0"/>
              <a:buChar char="•"/>
            </a:pPr>
            <a:r>
              <a:rPr lang="tr-TR" sz="2000" dirty="0">
                <a:latin typeface="Arial" panose="020B0604020202020204" pitchFamily="34" charset="0"/>
                <a:cs typeface="Arial" panose="020B0604020202020204" pitchFamily="34" charset="0"/>
              </a:rPr>
              <a:t>Yapısal yangın projelerinin yangın danışmanı onayına sunulmaması</a:t>
            </a:r>
          </a:p>
          <a:p>
            <a:pPr marL="342900" indent="-342900">
              <a:buFont typeface="Arial" panose="020B0604020202020204" pitchFamily="34" charset="0"/>
              <a:buChar char="•"/>
            </a:pPr>
            <a:r>
              <a:rPr lang="tr-TR" sz="2000" dirty="0">
                <a:latin typeface="Arial" panose="020B0604020202020204" pitchFamily="34" charset="0"/>
                <a:cs typeface="Arial" panose="020B0604020202020204" pitchFamily="34" charset="0"/>
              </a:rPr>
              <a:t>Kaçış yollarının engellenmesi</a:t>
            </a:r>
          </a:p>
          <a:p>
            <a:pPr marL="342900" indent="-342900">
              <a:buFont typeface="Arial" panose="020B0604020202020204" pitchFamily="34" charset="0"/>
              <a:buChar char="•"/>
            </a:pPr>
            <a:r>
              <a:rPr lang="tr-TR" sz="2000" dirty="0">
                <a:latin typeface="Arial" panose="020B0604020202020204" pitchFamily="34" charset="0"/>
                <a:cs typeface="Arial" panose="020B0604020202020204" pitchFamily="34" charset="0"/>
              </a:rPr>
              <a:t>Aktif sistemlerin periyodik test edilmemesi</a:t>
            </a:r>
          </a:p>
          <a:p>
            <a:pPr marL="342900" indent="-342900">
              <a:buFont typeface="Arial" panose="020B0604020202020204" pitchFamily="34" charset="0"/>
              <a:buChar char="•"/>
            </a:pPr>
            <a:r>
              <a:rPr lang="tr-TR" sz="2000" dirty="0">
                <a:latin typeface="Arial" panose="020B0604020202020204" pitchFamily="34" charset="0"/>
                <a:cs typeface="Arial" panose="020B0604020202020204" pitchFamily="34" charset="0"/>
              </a:rPr>
              <a:t>Bakım ve denetim işlerinin uzman olmayan kişilere emanet edilmesi</a:t>
            </a:r>
          </a:p>
          <a:p>
            <a:pPr marL="342900" indent="-342900">
              <a:buFont typeface="Arial" panose="020B0604020202020204" pitchFamily="34" charset="0"/>
              <a:buChar char="•"/>
            </a:pPr>
            <a:r>
              <a:rPr lang="tr-TR" sz="2000" dirty="0">
                <a:latin typeface="Arial" panose="020B0604020202020204" pitchFamily="34" charset="0"/>
                <a:cs typeface="Arial" panose="020B0604020202020204" pitchFamily="34" charset="0"/>
              </a:rPr>
              <a:t>Yangından korunma stratejisinin yönetimsel sürekliliğinin sağlanmaması</a:t>
            </a:r>
          </a:p>
          <a:p>
            <a:endParaRPr lang="tr-TR" dirty="0"/>
          </a:p>
        </p:txBody>
      </p:sp>
    </p:spTree>
    <p:extLst>
      <p:ext uri="{BB962C8B-B14F-4D97-AF65-F5344CB8AC3E}">
        <p14:creationId xmlns:p14="http://schemas.microsoft.com/office/powerpoint/2010/main" val="4166270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813744" y="3581737"/>
            <a:ext cx="4586512" cy="1323439"/>
          </a:xfrm>
          <a:prstGeom prst="rect">
            <a:avLst/>
          </a:prstGeom>
          <a:noFill/>
        </p:spPr>
        <p:txBody>
          <a:bodyPr wrap="none" rtlCol="0">
            <a:spAutoFit/>
          </a:bodyPr>
          <a:lstStyle/>
          <a:p>
            <a:pPr algn="ctr"/>
            <a:r>
              <a:rPr lang="tr-TR" sz="4000" dirty="0">
                <a:latin typeface="Informal Roman" pitchFamily="66" charset="0"/>
                <a:cs typeface="Angsana New" pitchFamily="18" charset="-34"/>
              </a:rPr>
              <a:t>Zaman ayırdığınız için </a:t>
            </a:r>
          </a:p>
          <a:p>
            <a:pPr algn="ctr"/>
            <a:r>
              <a:rPr lang="tr-TR" sz="4000" dirty="0">
                <a:latin typeface="Informal Roman" pitchFamily="66" charset="0"/>
                <a:cs typeface="Angsana New" pitchFamily="18" charset="-34"/>
              </a:rPr>
              <a:t>Teşekkür ederiz.</a:t>
            </a:r>
          </a:p>
        </p:txBody>
      </p:sp>
      <p:pic>
        <p:nvPicPr>
          <p:cNvPr id="1026" name="Picture 2" descr="http://www.habermerkezi.se/bm/wp-content/uploads/2011/02/etkili-sun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15903" y="-128960"/>
            <a:ext cx="4968552" cy="3738835"/>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23" name="Metin kutusu 41"/>
          <p:cNvSpPr txBox="1">
            <a:spLocks/>
          </p:cNvSpPr>
          <p:nvPr/>
        </p:nvSpPr>
        <p:spPr>
          <a:xfrm>
            <a:off x="9483080" y="5674702"/>
            <a:ext cx="2708920" cy="307777"/>
          </a:xfrm>
          <a:prstGeom prst="rect">
            <a:avLst/>
          </a:prstGeom>
          <a:noFill/>
          <a:ln w="34925">
            <a:noFill/>
          </a:ln>
          <a:effectLst>
            <a:outerShdw blurRad="107950" dist="12700" dir="5400000" algn="ctr">
              <a:srgbClr val="000000"/>
            </a:outerShdw>
          </a:effectLst>
        </p:spPr>
        <p:txBody>
          <a:bodyPr wrap="square" rtlCol="0">
            <a:spAutoFit/>
          </a:bodyPr>
          <a:lstStyle/>
          <a:p>
            <a:r>
              <a:rPr lang="tr-TR" sz="1400" b="1" dirty="0">
                <a:solidFill>
                  <a:srgbClr val="0070C0"/>
                </a:solidFill>
                <a:latin typeface="Tahoma"/>
                <a:ea typeface="Tahoma"/>
                <a:cs typeface="Times New Roman"/>
              </a:rPr>
              <a:t>www.afsainternational.org</a:t>
            </a:r>
          </a:p>
        </p:txBody>
      </p:sp>
      <p:sp>
        <p:nvSpPr>
          <p:cNvPr id="3" name="Metin kutusu 2"/>
          <p:cNvSpPr txBox="1"/>
          <p:nvPr/>
        </p:nvSpPr>
        <p:spPr>
          <a:xfrm>
            <a:off x="178705" y="4505151"/>
            <a:ext cx="3318955" cy="1477328"/>
          </a:xfrm>
          <a:prstGeom prst="rect">
            <a:avLst/>
          </a:prstGeom>
          <a:noFill/>
        </p:spPr>
        <p:txBody>
          <a:bodyPr wrap="square" rtlCol="0">
            <a:spAutoFit/>
          </a:bodyPr>
          <a:lstStyle/>
          <a:p>
            <a:r>
              <a:rPr lang="tr-TR" dirty="0"/>
              <a:t> </a:t>
            </a:r>
            <a:r>
              <a:rPr lang="tr-TR" b="1" i="1" dirty="0"/>
              <a:t>Kaynaklar:</a:t>
            </a:r>
          </a:p>
          <a:p>
            <a:r>
              <a:rPr lang="tr-TR" dirty="0"/>
              <a:t>-Fire </a:t>
            </a:r>
            <a:r>
              <a:rPr lang="tr-TR" dirty="0" err="1"/>
              <a:t>Protection</a:t>
            </a:r>
            <a:r>
              <a:rPr lang="tr-TR" dirty="0"/>
              <a:t> </a:t>
            </a:r>
            <a:r>
              <a:rPr lang="tr-TR" dirty="0" err="1"/>
              <a:t>Handbook</a:t>
            </a:r>
            <a:endParaRPr lang="tr-TR" dirty="0"/>
          </a:p>
          <a:p>
            <a:r>
              <a:rPr lang="tr-TR" dirty="0"/>
              <a:t>-</a:t>
            </a:r>
            <a:r>
              <a:rPr lang="tr-TR" dirty="0" err="1"/>
              <a:t>Beuth</a:t>
            </a:r>
            <a:r>
              <a:rPr lang="tr-TR" dirty="0"/>
              <a:t> Üniversitesi Notları</a:t>
            </a:r>
          </a:p>
          <a:p>
            <a:r>
              <a:rPr lang="tr-TR" dirty="0"/>
              <a:t>-Türkiye Yan. Kr. Yönetmeliği</a:t>
            </a:r>
          </a:p>
          <a:p>
            <a:r>
              <a:rPr lang="tr-TR" dirty="0"/>
              <a:t>-</a:t>
            </a:r>
            <a:r>
              <a:rPr lang="tr-TR" dirty="0" err="1"/>
              <a:t>Efectis</a:t>
            </a:r>
            <a:r>
              <a:rPr lang="tr-TR" dirty="0"/>
              <a:t> </a:t>
            </a:r>
            <a:r>
              <a:rPr lang="tr-TR" dirty="0" err="1"/>
              <a:t>Era</a:t>
            </a:r>
            <a:r>
              <a:rPr lang="tr-TR" dirty="0"/>
              <a:t> Test Videosu</a:t>
            </a:r>
          </a:p>
        </p:txBody>
      </p:sp>
    </p:spTree>
    <p:extLst>
      <p:ext uri="{BB962C8B-B14F-4D97-AF65-F5344CB8AC3E}">
        <p14:creationId xmlns:p14="http://schemas.microsoft.com/office/powerpoint/2010/main" val="2481586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294228" y="590843"/>
            <a:ext cx="8595360" cy="5540106"/>
          </a:xfrm>
          <a:prstGeom prst="rect">
            <a:avLst/>
          </a:prstGeom>
          <a:noFill/>
        </p:spPr>
        <p:txBody>
          <a:bodyPr wrap="square" rtlCol="0">
            <a:spAutoFit/>
          </a:bodyPr>
          <a:lstStyle/>
          <a:p>
            <a:r>
              <a:rPr lang="tr-TR" sz="2800" i="1" u="sng" dirty="0">
                <a:latin typeface="Cambria" panose="02040503050406030204" pitchFamily="18" charset="0"/>
              </a:rPr>
              <a:t>Risklerimiz;</a:t>
            </a:r>
          </a:p>
          <a:p>
            <a:endParaRPr lang="tr-TR" sz="2800" dirty="0">
              <a:latin typeface="Cambria" panose="02040503050406030204" pitchFamily="18" charset="0"/>
            </a:endParaRPr>
          </a:p>
          <a:p>
            <a:pPr marL="457200" indent="-457200">
              <a:buFont typeface="Courier New" panose="02070309020205020404" pitchFamily="49" charset="0"/>
              <a:buChar char="o"/>
            </a:pPr>
            <a:r>
              <a:rPr lang="tr-TR" sz="2800" dirty="0">
                <a:latin typeface="Cambria" panose="02040503050406030204" pitchFamily="18" charset="0"/>
              </a:rPr>
              <a:t>Müşteriler ve çalışanlar</a:t>
            </a:r>
          </a:p>
          <a:p>
            <a:pPr marL="457200" indent="-457200">
              <a:buFont typeface="Courier New" panose="02070309020205020404" pitchFamily="49" charset="0"/>
              <a:buChar char="o"/>
            </a:pPr>
            <a:r>
              <a:rPr lang="tr-TR" sz="2800" dirty="0">
                <a:latin typeface="Cambria" panose="02040503050406030204" pitchFamily="18" charset="0"/>
              </a:rPr>
              <a:t>Motivasyon</a:t>
            </a:r>
          </a:p>
          <a:p>
            <a:pPr marL="457200" indent="-457200">
              <a:buFont typeface="Courier New" panose="02070309020205020404" pitchFamily="49" charset="0"/>
              <a:buChar char="o"/>
            </a:pPr>
            <a:r>
              <a:rPr lang="tr-TR" sz="2800" dirty="0">
                <a:latin typeface="Cambria" panose="02040503050406030204" pitchFamily="18" charset="0"/>
              </a:rPr>
              <a:t>Ürünler</a:t>
            </a:r>
          </a:p>
          <a:p>
            <a:pPr marL="457200" indent="-457200">
              <a:buFont typeface="Courier New" panose="02070309020205020404" pitchFamily="49" charset="0"/>
              <a:buChar char="o"/>
            </a:pPr>
            <a:r>
              <a:rPr lang="tr-TR" sz="2800" dirty="0">
                <a:latin typeface="Cambria" panose="02040503050406030204" pitchFamily="18" charset="0"/>
              </a:rPr>
              <a:t>Marka ve imaj</a:t>
            </a:r>
          </a:p>
          <a:p>
            <a:pPr marL="457200" indent="-457200">
              <a:buFont typeface="Courier New" panose="02070309020205020404" pitchFamily="49" charset="0"/>
              <a:buChar char="o"/>
            </a:pPr>
            <a:r>
              <a:rPr lang="tr-TR" sz="2800" dirty="0">
                <a:latin typeface="Cambria" panose="02040503050406030204" pitchFamily="18" charset="0"/>
              </a:rPr>
              <a:t>Satış ve ciro kaybı</a:t>
            </a:r>
          </a:p>
          <a:p>
            <a:pPr marL="457200" indent="-457200">
              <a:buFont typeface="Courier New" panose="02070309020205020404" pitchFamily="49" charset="0"/>
              <a:buChar char="o"/>
            </a:pPr>
            <a:r>
              <a:rPr lang="tr-TR" sz="2800" dirty="0" err="1">
                <a:latin typeface="Cambria" panose="02040503050406030204" pitchFamily="18" charset="0"/>
              </a:rPr>
              <a:t>Operasyonel</a:t>
            </a:r>
            <a:r>
              <a:rPr lang="tr-TR" sz="2800" dirty="0">
                <a:latin typeface="Cambria" panose="02040503050406030204" pitchFamily="18" charset="0"/>
              </a:rPr>
              <a:t> kayıplar</a:t>
            </a:r>
          </a:p>
          <a:p>
            <a:pPr marL="457200" indent="-457200">
              <a:buFont typeface="Courier New" panose="02070309020205020404" pitchFamily="49" charset="0"/>
              <a:buChar char="o"/>
            </a:pPr>
            <a:r>
              <a:rPr lang="tr-TR" sz="2800" dirty="0" err="1">
                <a:latin typeface="Cambria" panose="02040503050406030204" pitchFamily="18" charset="0"/>
              </a:rPr>
              <a:t>İnşai</a:t>
            </a:r>
            <a:r>
              <a:rPr lang="tr-TR" sz="2800" dirty="0">
                <a:latin typeface="Cambria" panose="02040503050406030204" pitchFamily="18" charset="0"/>
              </a:rPr>
              <a:t> kayıplar</a:t>
            </a:r>
          </a:p>
          <a:p>
            <a:pPr marL="457200" indent="-457200">
              <a:buFont typeface="Courier New" panose="02070309020205020404" pitchFamily="49" charset="0"/>
              <a:buChar char="o"/>
            </a:pPr>
            <a:r>
              <a:rPr lang="tr-TR" sz="2800" dirty="0">
                <a:latin typeface="Cambria" panose="02040503050406030204" pitchFamily="18" charset="0"/>
              </a:rPr>
              <a:t>Zaman kaybı</a:t>
            </a:r>
          </a:p>
          <a:p>
            <a:pPr marL="457200" indent="-457200">
              <a:buFont typeface="Courier New" panose="02070309020205020404" pitchFamily="49" charset="0"/>
              <a:buChar char="o"/>
            </a:pPr>
            <a:r>
              <a:rPr lang="tr-TR" sz="2800" dirty="0">
                <a:latin typeface="Cambria" panose="02040503050406030204" pitchFamily="18" charset="0"/>
              </a:rPr>
              <a:t>Hukuki kayıplar</a:t>
            </a:r>
          </a:p>
          <a:p>
            <a:pPr marL="457200" indent="-457200">
              <a:buFont typeface="Courier New" panose="02070309020205020404" pitchFamily="49" charset="0"/>
              <a:buChar char="o"/>
            </a:pPr>
            <a:r>
              <a:rPr lang="tr-TR" sz="2800" dirty="0">
                <a:latin typeface="Cambria" panose="02040503050406030204" pitchFamily="18" charset="0"/>
              </a:rPr>
              <a:t>Prim kayıpları</a:t>
            </a:r>
            <a:endParaRPr lang="tr-TR" sz="1801" dirty="0"/>
          </a:p>
          <a:p>
            <a:endParaRPr lang="tr-TR" sz="1801" dirty="0"/>
          </a:p>
        </p:txBody>
      </p:sp>
    </p:spTree>
    <p:extLst>
      <p:ext uri="{BB962C8B-B14F-4D97-AF65-F5344CB8AC3E}">
        <p14:creationId xmlns:p14="http://schemas.microsoft.com/office/powerpoint/2010/main" val="2260218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922542" y="700685"/>
            <a:ext cx="8435188" cy="5070087"/>
          </a:xfrm>
          <a:prstGeom prst="rect">
            <a:avLst/>
          </a:prstGeom>
        </p:spPr>
      </p:pic>
      <p:sp>
        <p:nvSpPr>
          <p:cNvPr id="3" name="Metin kutusu 2"/>
          <p:cNvSpPr txBox="1"/>
          <p:nvPr/>
        </p:nvSpPr>
        <p:spPr>
          <a:xfrm>
            <a:off x="2574388" y="140677"/>
            <a:ext cx="6850966" cy="369332"/>
          </a:xfrm>
          <a:prstGeom prst="rect">
            <a:avLst/>
          </a:prstGeom>
          <a:noFill/>
        </p:spPr>
        <p:txBody>
          <a:bodyPr wrap="square" rtlCol="0">
            <a:spAutoFit/>
          </a:bodyPr>
          <a:lstStyle/>
          <a:p>
            <a:r>
              <a:rPr lang="tr-TR" dirty="0"/>
              <a:t>Yangın Çıkma Nedenleri</a:t>
            </a:r>
          </a:p>
        </p:txBody>
      </p:sp>
    </p:spTree>
    <p:extLst>
      <p:ext uri="{BB962C8B-B14F-4D97-AF65-F5344CB8AC3E}">
        <p14:creationId xmlns:p14="http://schemas.microsoft.com/office/powerpoint/2010/main" val="2831310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332" y="426866"/>
            <a:ext cx="6758867" cy="4778180"/>
          </a:xfrm>
          <a:prstGeom prst="rect">
            <a:avLst/>
          </a:prstGeom>
        </p:spPr>
      </p:pic>
      <p:sp>
        <p:nvSpPr>
          <p:cNvPr id="5" name="Dikdörtgen: Yuvarlatılmış Köşeler 4"/>
          <p:cNvSpPr/>
          <p:nvPr/>
        </p:nvSpPr>
        <p:spPr>
          <a:xfrm>
            <a:off x="815926" y="3981157"/>
            <a:ext cx="5880296" cy="2813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Metin kutusu 5"/>
          <p:cNvSpPr txBox="1"/>
          <p:nvPr/>
        </p:nvSpPr>
        <p:spPr>
          <a:xfrm>
            <a:off x="8096865" y="619432"/>
            <a:ext cx="3362632" cy="1569660"/>
          </a:xfrm>
          <a:prstGeom prst="rect">
            <a:avLst/>
          </a:prstGeom>
          <a:noFill/>
        </p:spPr>
        <p:txBody>
          <a:bodyPr wrap="square" rtlCol="0">
            <a:spAutoFit/>
          </a:bodyPr>
          <a:lstStyle/>
          <a:p>
            <a:r>
              <a:rPr lang="tr-TR" sz="3200" dirty="0">
                <a:latin typeface="Arial Narrow" panose="020B0606020202030204" pitchFamily="34" charset="0"/>
              </a:rPr>
              <a:t>Alışveriş merkezleri yangın yükü; </a:t>
            </a:r>
          </a:p>
          <a:p>
            <a:r>
              <a:rPr lang="tr-TR" sz="3200" i="1" u="sng" dirty="0">
                <a:latin typeface="Arial Narrow" panose="020B0606020202030204" pitchFamily="34" charset="0"/>
              </a:rPr>
              <a:t>600 MJ/m2</a:t>
            </a:r>
          </a:p>
        </p:txBody>
      </p:sp>
    </p:spTree>
    <p:extLst>
      <p:ext uri="{BB962C8B-B14F-4D97-AF65-F5344CB8AC3E}">
        <p14:creationId xmlns:p14="http://schemas.microsoft.com/office/powerpoint/2010/main" val="775895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840480" y="2124220"/>
            <a:ext cx="5894363" cy="1200329"/>
          </a:xfrm>
          <a:prstGeom prst="rect">
            <a:avLst/>
          </a:prstGeom>
          <a:noFill/>
        </p:spPr>
        <p:txBody>
          <a:bodyPr wrap="square" rtlCol="0">
            <a:spAutoFit/>
          </a:bodyPr>
          <a:lstStyle/>
          <a:p>
            <a:r>
              <a:rPr lang="tr-TR" sz="7200" i="1" dirty="0"/>
              <a:t>Kim Sorumlu?</a:t>
            </a:r>
          </a:p>
        </p:txBody>
      </p:sp>
    </p:spTree>
    <p:extLst>
      <p:ext uri="{BB962C8B-B14F-4D97-AF65-F5344CB8AC3E}">
        <p14:creationId xmlns:p14="http://schemas.microsoft.com/office/powerpoint/2010/main" val="264440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4572" y="-910649"/>
            <a:ext cx="11000936" cy="5816977"/>
          </a:xfrm>
          <a:prstGeom prst="rect">
            <a:avLst/>
          </a:prstGeom>
        </p:spPr>
        <p:txBody>
          <a:bodyPr wrap="square">
            <a:spAutoFit/>
          </a:bodyPr>
          <a:lstStyle/>
          <a:p>
            <a:endParaRPr lang="tr-TR" dirty="0"/>
          </a:p>
          <a:p>
            <a:endParaRPr lang="tr-TR" dirty="0"/>
          </a:p>
          <a:p>
            <a:endParaRPr lang="tr-TR" dirty="0"/>
          </a:p>
          <a:p>
            <a:endParaRPr lang="tr-TR" dirty="0">
              <a:latin typeface="Arial" panose="020B0604020202020204" pitchFamily="34" charset="0"/>
              <a:cs typeface="Arial" panose="020B0604020202020204" pitchFamily="34" charset="0"/>
            </a:endParaRPr>
          </a:p>
          <a:p>
            <a:r>
              <a:rPr lang="tr-TR" sz="2000" dirty="0">
                <a:latin typeface="Arial" panose="020B0604020202020204" pitchFamily="34" charset="0"/>
                <a:cs typeface="Arial" panose="020B0604020202020204" pitchFamily="34" charset="0"/>
              </a:rPr>
              <a:t>Türkiye Yangından Korunma Yönetmeliği  (2015)</a:t>
            </a:r>
          </a:p>
          <a:p>
            <a:endParaRPr lang="tr-TR" sz="2000" dirty="0">
              <a:latin typeface="Arial" panose="020B0604020202020204" pitchFamily="34" charset="0"/>
              <a:cs typeface="Arial" panose="020B0604020202020204" pitchFamily="34" charset="0"/>
            </a:endParaRPr>
          </a:p>
          <a:p>
            <a:r>
              <a:rPr lang="tr-TR" sz="2000" b="1" dirty="0">
                <a:solidFill>
                  <a:srgbClr val="FF0000"/>
                </a:solidFill>
                <a:latin typeface="Arial" panose="020B0604020202020204" pitchFamily="34" charset="0"/>
                <a:cs typeface="Arial" panose="020B0604020202020204" pitchFamily="34" charset="0"/>
              </a:rPr>
              <a:t>Görev, yetki ve sorumluluk</a:t>
            </a:r>
          </a:p>
          <a:p>
            <a:r>
              <a:rPr lang="tr-TR" sz="2000" dirty="0">
                <a:latin typeface="Arial" panose="020B0604020202020204" pitchFamily="34" charset="0"/>
                <a:cs typeface="Arial" panose="020B0604020202020204" pitchFamily="34" charset="0"/>
              </a:rPr>
              <a:t>MADDE 6- </a:t>
            </a:r>
          </a:p>
          <a:p>
            <a:endParaRPr lang="tr-TR" sz="2000" dirty="0">
              <a:latin typeface="Arial" panose="020B0604020202020204" pitchFamily="34" charset="0"/>
              <a:cs typeface="Arial" panose="020B0604020202020204" pitchFamily="34" charset="0"/>
            </a:endParaRPr>
          </a:p>
          <a:p>
            <a:r>
              <a:rPr lang="tr-TR" sz="2000" dirty="0">
                <a:latin typeface="Arial" panose="020B0604020202020204" pitchFamily="34" charset="0"/>
                <a:cs typeface="Arial" panose="020B0604020202020204" pitchFamily="34" charset="0"/>
              </a:rPr>
              <a:t>(1) Bu Yönetmelik hükümlerinin uygulanmasından;</a:t>
            </a:r>
          </a:p>
          <a:p>
            <a:r>
              <a:rPr lang="tr-TR" sz="2000" dirty="0">
                <a:latin typeface="Arial" panose="020B0604020202020204" pitchFamily="34" charset="0"/>
                <a:cs typeface="Arial" panose="020B0604020202020204" pitchFamily="34" charset="0"/>
              </a:rPr>
              <a:t>a) Yapı ruhsatı vermeye yetkili idareler,</a:t>
            </a:r>
          </a:p>
          <a:p>
            <a:r>
              <a:rPr lang="tr-TR" sz="2000" dirty="0">
                <a:latin typeface="Arial" panose="020B0604020202020204" pitchFamily="34" charset="0"/>
                <a:cs typeface="Arial" panose="020B0604020202020204" pitchFamily="34" charset="0"/>
              </a:rPr>
              <a:t>b) Yatırımcı kuruluşlar,</a:t>
            </a:r>
          </a:p>
          <a:p>
            <a:r>
              <a:rPr lang="tr-TR" sz="2000" dirty="0">
                <a:latin typeface="Arial" panose="020B0604020202020204" pitchFamily="34" charset="0"/>
                <a:cs typeface="Arial" panose="020B0604020202020204" pitchFamily="34" charset="0"/>
              </a:rPr>
              <a:t>c) Yapı sahipleri,</a:t>
            </a:r>
          </a:p>
          <a:p>
            <a:r>
              <a:rPr lang="tr-TR" sz="2000" dirty="0">
                <a:latin typeface="Arial" panose="020B0604020202020204" pitchFamily="34" charset="0"/>
                <a:cs typeface="Arial" panose="020B0604020202020204" pitchFamily="34" charset="0"/>
              </a:rPr>
              <a:t>ç) İşveren veya temsilcileri,</a:t>
            </a:r>
          </a:p>
          <a:p>
            <a:r>
              <a:rPr lang="tr-TR" sz="2000" dirty="0">
                <a:latin typeface="Arial" panose="020B0604020202020204" pitchFamily="34" charset="0"/>
                <a:cs typeface="Arial" panose="020B0604020202020204" pitchFamily="34" charset="0"/>
              </a:rPr>
              <a:t>d) Tasarım ve uygulamada görevli mimar ve mühendisler ile uygulayıcı yükleniciler ve imalatçılar,</a:t>
            </a:r>
          </a:p>
          <a:p>
            <a:r>
              <a:rPr lang="tr-TR" sz="2000" dirty="0">
                <a:latin typeface="Arial" panose="020B0604020202020204" pitchFamily="34" charset="0"/>
                <a:cs typeface="Arial" panose="020B0604020202020204" pitchFamily="34" charset="0"/>
              </a:rPr>
              <a:t>e) Yapı yapılmasında ve kullanımında görev alan müşavir, danışman, proje kontrol, yapı denetimi ve işletme yetkilileri,</a:t>
            </a:r>
          </a:p>
          <a:p>
            <a:r>
              <a:rPr lang="tr-TR" sz="2000" dirty="0">
                <a:latin typeface="Arial" panose="020B0604020202020204" pitchFamily="34" charset="0"/>
                <a:cs typeface="Arial" panose="020B0604020202020204" pitchFamily="34" charset="0"/>
              </a:rPr>
              <a:t>görevli, yetkili ve sorumludur.</a:t>
            </a:r>
          </a:p>
        </p:txBody>
      </p:sp>
    </p:spTree>
    <p:extLst>
      <p:ext uri="{BB962C8B-B14F-4D97-AF65-F5344CB8AC3E}">
        <p14:creationId xmlns:p14="http://schemas.microsoft.com/office/powerpoint/2010/main" val="383122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84739" y="612845"/>
            <a:ext cx="10114670" cy="5016758"/>
          </a:xfrm>
          <a:prstGeom prst="rect">
            <a:avLst/>
          </a:prstGeom>
        </p:spPr>
        <p:txBody>
          <a:bodyPr wrap="square">
            <a:spAutoFit/>
          </a:bodyPr>
          <a:lstStyle/>
          <a:p>
            <a:r>
              <a:rPr lang="tr-TR" sz="2000" dirty="0">
                <a:latin typeface="Arial" panose="020B0604020202020204" pitchFamily="34" charset="0"/>
                <a:cs typeface="Arial" panose="020B0604020202020204" pitchFamily="34" charset="0"/>
              </a:rPr>
              <a:t>(2) Yangın söndürme ve algılama, duyuru ve acil aydınlatma gibi aktif yangın güvenlik sistemlerinin yeterli olmamasından; projenin eksik veya hatalı olması veya standartlara uygun olmaması hâlinde proje müellifleri ve yapımın eksik veya hatalı olması veya standartlara uygun olmaması hâlinde ise müteahhit veya yapımcı firma sorumludur. </a:t>
            </a:r>
            <a:r>
              <a:rPr lang="tr-TR" sz="2000" dirty="0">
                <a:solidFill>
                  <a:srgbClr val="FF0000"/>
                </a:solidFill>
                <a:latin typeface="Arial" panose="020B0604020202020204" pitchFamily="34" charset="0"/>
                <a:cs typeface="Arial" panose="020B0604020202020204" pitchFamily="34" charset="0"/>
              </a:rPr>
              <a:t>Sistemin uygun çalışmaması işletmeden kaynaklanıyor ise, işletmeci kuruluş doğrudan sorumlu olur. Yangın güvenlik sistemlerinin yaptırılmasının gerekli olduğu yapı sahibine yazılı olarak bildirildiği hâlde, yapı sahibi tarafından yaptırılmamış veya standartlara uygun yaptırılmamış ise, yapı sahibi sorumlu olur.</a:t>
            </a:r>
          </a:p>
          <a:p>
            <a:endParaRPr lang="tr-TR" sz="2000" dirty="0">
              <a:latin typeface="Arial" panose="020B0604020202020204" pitchFamily="34" charset="0"/>
              <a:cs typeface="Arial" panose="020B0604020202020204" pitchFamily="34" charset="0"/>
            </a:endParaRPr>
          </a:p>
          <a:p>
            <a:r>
              <a:rPr lang="tr-TR" sz="2000" dirty="0">
                <a:latin typeface="Arial" panose="020B0604020202020204" pitchFamily="34" charset="0"/>
                <a:cs typeface="Arial" panose="020B0604020202020204" pitchFamily="34" charset="0"/>
              </a:rPr>
              <a:t>(3) Bu Yönetmelik hükümlerine uyulmaması sebebiyle meydana gelen yangın hasarlarından dolayı;</a:t>
            </a:r>
          </a:p>
          <a:p>
            <a:r>
              <a:rPr lang="tr-TR" sz="2000" dirty="0">
                <a:latin typeface="Arial" panose="020B0604020202020204" pitchFamily="34" charset="0"/>
                <a:cs typeface="Arial" panose="020B0604020202020204" pitchFamily="34" charset="0"/>
              </a:rPr>
              <a:t>a) Yapı inşasında yer alan yapı sahipleri, işveren ve işveren temsilcileri,</a:t>
            </a:r>
          </a:p>
          <a:p>
            <a:r>
              <a:rPr lang="tr-TR" sz="2000" dirty="0">
                <a:latin typeface="Arial" panose="020B0604020202020204" pitchFamily="34" charset="0"/>
                <a:cs typeface="Arial" panose="020B0604020202020204" pitchFamily="34" charset="0"/>
              </a:rPr>
              <a:t>b) Tasarımda, </a:t>
            </a:r>
            <a:r>
              <a:rPr lang="tr-TR" sz="2000" dirty="0">
                <a:solidFill>
                  <a:srgbClr val="FF0000"/>
                </a:solidFill>
                <a:latin typeface="Arial" panose="020B0604020202020204" pitchFamily="34" charset="0"/>
                <a:cs typeface="Arial" panose="020B0604020202020204" pitchFamily="34" charset="0"/>
              </a:rPr>
              <a:t>uygulamada ve denetimde görevli mimar ve mühendisler,</a:t>
            </a:r>
          </a:p>
          <a:p>
            <a:r>
              <a:rPr lang="tr-TR" sz="2000" dirty="0">
                <a:latin typeface="Arial" panose="020B0604020202020204" pitchFamily="34" charset="0"/>
                <a:cs typeface="Arial" panose="020B0604020202020204" pitchFamily="34" charset="0"/>
              </a:rPr>
              <a:t>c) Yapı denetimi kuruluşları,</a:t>
            </a:r>
          </a:p>
          <a:p>
            <a:r>
              <a:rPr lang="tr-TR" sz="2000" dirty="0">
                <a:latin typeface="Arial" panose="020B0604020202020204" pitchFamily="34" charset="0"/>
                <a:cs typeface="Arial" panose="020B0604020202020204" pitchFamily="34" charset="0"/>
              </a:rPr>
              <a:t>ç) Müteahhitler, imalatçılar ve danışmanları,</a:t>
            </a:r>
          </a:p>
          <a:p>
            <a:r>
              <a:rPr lang="tr-TR" sz="2000" dirty="0">
                <a:latin typeface="Arial" panose="020B0604020202020204" pitchFamily="34" charset="0"/>
                <a:cs typeface="Arial" panose="020B0604020202020204" pitchFamily="34" charset="0"/>
              </a:rPr>
              <a:t>kusurlarına göre sorumludur.</a:t>
            </a:r>
          </a:p>
        </p:txBody>
      </p:sp>
    </p:spTree>
    <p:extLst>
      <p:ext uri="{BB962C8B-B14F-4D97-AF65-F5344CB8AC3E}">
        <p14:creationId xmlns:p14="http://schemas.microsoft.com/office/powerpoint/2010/main" val="3439749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930" y="126610"/>
            <a:ext cx="7818926" cy="5770186"/>
          </a:xfrm>
          <a:prstGeom prst="rect">
            <a:avLst/>
          </a:prstGeom>
        </p:spPr>
      </p:pic>
      <p:sp>
        <p:nvSpPr>
          <p:cNvPr id="4" name="Metin kutusu 3"/>
          <p:cNvSpPr txBox="1"/>
          <p:nvPr/>
        </p:nvSpPr>
        <p:spPr>
          <a:xfrm>
            <a:off x="8567225" y="295422"/>
            <a:ext cx="3165230" cy="1200329"/>
          </a:xfrm>
          <a:prstGeom prst="rect">
            <a:avLst/>
          </a:prstGeom>
          <a:noFill/>
        </p:spPr>
        <p:txBody>
          <a:bodyPr wrap="square" rtlCol="0">
            <a:spAutoFit/>
          </a:bodyPr>
          <a:lstStyle/>
          <a:p>
            <a:r>
              <a:rPr lang="tr-TR" dirty="0"/>
              <a:t>I: Tutuşma ve yayılma (2-10 </a:t>
            </a:r>
            <a:r>
              <a:rPr lang="tr-TR" dirty="0" err="1"/>
              <a:t>dk</a:t>
            </a:r>
            <a:r>
              <a:rPr lang="tr-TR" dirty="0"/>
              <a:t>)</a:t>
            </a:r>
          </a:p>
          <a:p>
            <a:r>
              <a:rPr lang="tr-TR" dirty="0"/>
              <a:t>II: Flash </a:t>
            </a:r>
            <a:r>
              <a:rPr lang="tr-TR" dirty="0" err="1"/>
              <a:t>over</a:t>
            </a:r>
            <a:r>
              <a:rPr lang="tr-TR" dirty="0"/>
              <a:t>		 (10-17 </a:t>
            </a:r>
            <a:r>
              <a:rPr lang="tr-TR" dirty="0" err="1"/>
              <a:t>dk</a:t>
            </a:r>
            <a:r>
              <a:rPr lang="tr-TR" dirty="0"/>
              <a:t>)</a:t>
            </a:r>
          </a:p>
          <a:p>
            <a:r>
              <a:rPr lang="tr-TR" dirty="0"/>
              <a:t>III: Tam yanma 		(17-30 </a:t>
            </a:r>
            <a:r>
              <a:rPr lang="tr-TR" dirty="0" err="1"/>
              <a:t>dk</a:t>
            </a:r>
            <a:r>
              <a:rPr lang="tr-TR" dirty="0"/>
              <a:t>)</a:t>
            </a:r>
          </a:p>
          <a:p>
            <a:r>
              <a:rPr lang="tr-TR" dirty="0"/>
              <a:t>IV: Sönme 		(30-90 </a:t>
            </a:r>
            <a:r>
              <a:rPr lang="tr-TR" dirty="0" err="1"/>
              <a:t>dk</a:t>
            </a:r>
            <a:r>
              <a:rPr lang="tr-TR" dirty="0"/>
              <a:t>)</a:t>
            </a:r>
          </a:p>
        </p:txBody>
      </p:sp>
    </p:spTree>
    <p:extLst>
      <p:ext uri="{BB962C8B-B14F-4D97-AF65-F5344CB8AC3E}">
        <p14:creationId xmlns:p14="http://schemas.microsoft.com/office/powerpoint/2010/main" val="1712948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294228" y="422031"/>
            <a:ext cx="10353821" cy="4524315"/>
          </a:xfrm>
          <a:prstGeom prst="rect">
            <a:avLst/>
          </a:prstGeom>
          <a:noFill/>
        </p:spPr>
        <p:txBody>
          <a:bodyPr wrap="square" rtlCol="0">
            <a:spAutoFit/>
          </a:bodyPr>
          <a:lstStyle/>
          <a:p>
            <a:r>
              <a:rPr lang="tr-TR" sz="2400" dirty="0">
                <a:solidFill>
                  <a:srgbClr val="0070C0"/>
                </a:solidFill>
              </a:rPr>
              <a:t>I Bölge: </a:t>
            </a:r>
            <a:r>
              <a:rPr lang="tr-TR" sz="2400" dirty="0"/>
              <a:t>İhbar, algılama, otomatik söndürme, portatif tüp ile müdahalenin gerçekleşebileceği alan. Hayat kurtarılabilir</a:t>
            </a:r>
          </a:p>
          <a:p>
            <a:endParaRPr lang="tr-TR" sz="2400" dirty="0"/>
          </a:p>
          <a:p>
            <a:r>
              <a:rPr lang="tr-TR" sz="2400" dirty="0">
                <a:solidFill>
                  <a:srgbClr val="0070C0"/>
                </a:solidFill>
              </a:rPr>
              <a:t>II Bölge: </a:t>
            </a:r>
            <a:r>
              <a:rPr lang="tr-TR" sz="2400" dirty="0"/>
              <a:t>Ancak itfaiyenin müdahale edebileceği alan. Arama, kurtarma çalışmaları yapılabilir.</a:t>
            </a:r>
          </a:p>
          <a:p>
            <a:endParaRPr lang="tr-TR" sz="2400" dirty="0"/>
          </a:p>
          <a:p>
            <a:r>
              <a:rPr lang="tr-TR" sz="2400" dirty="0">
                <a:solidFill>
                  <a:srgbClr val="0070C0"/>
                </a:solidFill>
              </a:rPr>
              <a:t>III Bölge: </a:t>
            </a:r>
            <a:r>
              <a:rPr lang="tr-TR" sz="2400" dirty="0"/>
              <a:t>Yapısal tedbirlerin öne çıktığı alan. </a:t>
            </a:r>
            <a:r>
              <a:rPr lang="tr-TR" sz="2400" dirty="0">
                <a:solidFill>
                  <a:srgbClr val="FF0000"/>
                </a:solidFill>
              </a:rPr>
              <a:t>Söndürme gerçekleştirilemez</a:t>
            </a:r>
            <a:r>
              <a:rPr lang="tr-TR" sz="2400" dirty="0"/>
              <a:t>! İtfaiyenin dışarıdan ancak yayılmaya karşı müdahale edebileceği alan.</a:t>
            </a:r>
          </a:p>
          <a:p>
            <a:endParaRPr lang="tr-TR" sz="2400" dirty="0"/>
          </a:p>
          <a:p>
            <a:r>
              <a:rPr lang="tr-TR" sz="2400" dirty="0">
                <a:solidFill>
                  <a:srgbClr val="0070C0"/>
                </a:solidFill>
              </a:rPr>
              <a:t>IV Bölge:  </a:t>
            </a:r>
            <a:r>
              <a:rPr lang="tr-TR" sz="2400" dirty="0"/>
              <a:t>Yakıt tükenmeye başlamıştır.</a:t>
            </a:r>
          </a:p>
          <a:p>
            <a:endParaRPr lang="tr-TR" sz="2400" dirty="0">
              <a:sym typeface="Wingdings" panose="05000000000000000000" pitchFamily="2" charset="2"/>
            </a:endParaRPr>
          </a:p>
          <a:p>
            <a:endParaRPr lang="tr-TR" sz="2400" dirty="0">
              <a:sym typeface="Wingdings" panose="05000000000000000000" pitchFamily="2" charset="2"/>
            </a:endParaRPr>
          </a:p>
        </p:txBody>
      </p:sp>
      <p:sp>
        <p:nvSpPr>
          <p:cNvPr id="3" name="Metin kutusu 2"/>
          <p:cNvSpPr txBox="1"/>
          <p:nvPr/>
        </p:nvSpPr>
        <p:spPr>
          <a:xfrm>
            <a:off x="1294228" y="4438514"/>
            <a:ext cx="9509760" cy="1631216"/>
          </a:xfrm>
          <a:prstGeom prst="rect">
            <a:avLst/>
          </a:prstGeom>
          <a:noFill/>
        </p:spPr>
        <p:txBody>
          <a:bodyPr wrap="square" rtlCol="0">
            <a:spAutoFit/>
          </a:bodyPr>
          <a:lstStyle/>
          <a:p>
            <a:r>
              <a:rPr lang="tr-TR" sz="2000" i="1" dirty="0">
                <a:solidFill>
                  <a:schemeClr val="accent1">
                    <a:lumMod val="75000"/>
                  </a:schemeClr>
                </a:solidFill>
              </a:rPr>
              <a:t>Erken algılama (1-3 dakika içinde), uyarı ve erken müdahale (ilk 5 </a:t>
            </a:r>
            <a:r>
              <a:rPr lang="tr-TR" sz="2000" i="1" dirty="0" err="1">
                <a:solidFill>
                  <a:schemeClr val="accent1">
                    <a:lumMod val="75000"/>
                  </a:schemeClr>
                </a:solidFill>
              </a:rPr>
              <a:t>dk</a:t>
            </a:r>
            <a:r>
              <a:rPr lang="tr-TR" sz="2000" i="1" dirty="0">
                <a:solidFill>
                  <a:schemeClr val="accent1">
                    <a:lumMod val="75000"/>
                  </a:schemeClr>
                </a:solidFill>
              </a:rPr>
              <a:t> içinde), itfaiyeye erken haber verip müdahale yollarının sürekli açık tutulması hayatidir.  </a:t>
            </a:r>
          </a:p>
          <a:p>
            <a:endParaRPr lang="tr-TR" sz="2000" i="1" dirty="0">
              <a:solidFill>
                <a:schemeClr val="accent1">
                  <a:lumMod val="75000"/>
                </a:schemeClr>
              </a:solidFill>
            </a:endParaRPr>
          </a:p>
          <a:p>
            <a:r>
              <a:rPr lang="tr-TR" sz="2000" i="1" dirty="0">
                <a:solidFill>
                  <a:schemeClr val="accent1">
                    <a:lumMod val="75000"/>
                  </a:schemeClr>
                </a:solidFill>
              </a:rPr>
              <a:t>Yapısal tedbirler yangını belli bir alana hapsettiğinden müdahale, kaçış, arama, kurtarma faaliyetlerini olumlu etkilemektedir.</a:t>
            </a:r>
          </a:p>
        </p:txBody>
      </p:sp>
    </p:spTree>
    <p:extLst>
      <p:ext uri="{BB962C8B-B14F-4D97-AF65-F5344CB8AC3E}">
        <p14:creationId xmlns:p14="http://schemas.microsoft.com/office/powerpoint/2010/main" val="1567152668"/>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436</TotalTime>
  <Words>664</Words>
  <Application>Microsoft Office PowerPoint</Application>
  <PresentationFormat>Geniş ekran</PresentationFormat>
  <Paragraphs>109</Paragraphs>
  <Slides>16</Slides>
  <Notes>0</Notes>
  <HiddenSlides>0</HiddenSlides>
  <MMClips>0</MMClips>
  <ScaleCrop>false</ScaleCrop>
  <HeadingPairs>
    <vt:vector size="6" baseType="variant">
      <vt:variant>
        <vt:lpstr>Kullanılan Yazı Tipleri</vt:lpstr>
      </vt:variant>
      <vt:variant>
        <vt:i4>12</vt:i4>
      </vt:variant>
      <vt:variant>
        <vt:lpstr>Tema</vt:lpstr>
      </vt:variant>
      <vt:variant>
        <vt:i4>1</vt:i4>
      </vt:variant>
      <vt:variant>
        <vt:lpstr>Slayt Başlıkları</vt:lpstr>
      </vt:variant>
      <vt:variant>
        <vt:i4>16</vt:i4>
      </vt:variant>
    </vt:vector>
  </HeadingPairs>
  <TitlesOfParts>
    <vt:vector size="29" baseType="lpstr">
      <vt:lpstr>Angsana New</vt:lpstr>
      <vt:lpstr>Arial</vt:lpstr>
      <vt:lpstr>Arial Narrow</vt:lpstr>
      <vt:lpstr>Baskerville Old Face</vt:lpstr>
      <vt:lpstr>Cambria</vt:lpstr>
      <vt:lpstr>Courier New</vt:lpstr>
      <vt:lpstr>Forte</vt:lpstr>
      <vt:lpstr>Gill Sans MT</vt:lpstr>
      <vt:lpstr>Informal Roman</vt:lpstr>
      <vt:lpstr>Tahoma</vt:lpstr>
      <vt:lpstr>Times New Roman</vt:lpstr>
      <vt:lpstr>Wingdings</vt:lpstr>
      <vt:lpstr>Galeri</vt:lpstr>
      <vt:lpstr>       Yangından Korunma ve Yaşam Güvenliği Konsepti  Alışveriş MErkezleri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Palladium Tower Yangın Risk Analizi Görselleri</dc:title>
  <dc:creator>Attila Soyluoglu</dc:creator>
  <cp:lastModifiedBy>Attila Soyluoglu</cp:lastModifiedBy>
  <cp:revision>63</cp:revision>
  <dcterms:created xsi:type="dcterms:W3CDTF">2015-06-05T13:28:24Z</dcterms:created>
  <dcterms:modified xsi:type="dcterms:W3CDTF">2017-03-08T07:56:02Z</dcterms:modified>
  <cp:contentStatus/>
</cp:coreProperties>
</file>